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1" r:id="rId3"/>
    <p:sldId id="272" r:id="rId4"/>
    <p:sldId id="270" r:id="rId5"/>
    <p:sldId id="273" r:id="rId6"/>
    <p:sldId id="274" r:id="rId7"/>
    <p:sldId id="275" r:id="rId8"/>
    <p:sldId id="276" r:id="rId9"/>
    <p:sldId id="289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90" r:id="rId19"/>
    <p:sldId id="291" r:id="rId20"/>
    <p:sldId id="292" r:id="rId21"/>
    <p:sldId id="29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E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754" autoAdjust="0"/>
    <p:restoredTop sz="94660"/>
  </p:normalViewPr>
  <p:slideViewPr>
    <p:cSldViewPr snapToGrid="0">
      <p:cViewPr>
        <p:scale>
          <a:sx n="25" d="100"/>
          <a:sy n="25" d="100"/>
        </p:scale>
        <p:origin x="5851" y="3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0" i="0" u="none" strike="noStrike" kern="1200" spc="0" baseline="0" dirty="0">
                <a:solidFill>
                  <a:schemeClr val="bg1"/>
                </a:solidFill>
              </a:rPr>
              <a:t>Tuberculosis  Reports</a:t>
            </a:r>
            <a:endParaRPr lang="en-IN" dirty="0"/>
          </a:p>
        </c:rich>
      </c:tx>
      <c:layout>
        <c:manualLayout>
          <c:xMode val="edge"/>
          <c:yMode val="edge"/>
          <c:x val="0.29867784641115935"/>
          <c:y val="2.76550780276049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25.6</c:v>
                </c:pt>
                <c:pt idx="1">
                  <c:v>23.5</c:v>
                </c:pt>
                <c:pt idx="2">
                  <c:v>18.07</c:v>
                </c:pt>
                <c:pt idx="3">
                  <c:v>18.100000000000001</c:v>
                </c:pt>
                <c:pt idx="4">
                  <c:v>24.22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BB-4CFC-8B36-5F7720DE07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1BB-4CFC-8B36-5F7720DE07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1BB-4CFC-8B36-5F7720DE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18970463"/>
        <c:axId val="1718970959"/>
      </c:barChart>
      <c:catAx>
        <c:axId val="1718970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959"/>
        <c:crosses val="autoZero"/>
        <c:auto val="1"/>
        <c:lblAlgn val="ctr"/>
        <c:lblOffset val="100"/>
        <c:noMultiLvlLbl val="0"/>
      </c:catAx>
      <c:valAx>
        <c:axId val="171897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970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7694C-FCF4-BFAA-B45D-B708B9CB8A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464628-F258-169E-D44D-9E5FDF1B1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8F73D-7881-F155-2C8E-34FCF5C7E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26171-9F6B-8E87-BADE-071C6CA0C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22CD-ADF8-B985-E3B0-4DDC9F57A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971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2F0EA-C21D-F626-52C3-B33150ED3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294661-9784-266B-18DC-024C9A001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5B7A9-EE82-3855-BE00-70F9C52A4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2D064-0A71-C7AD-98AB-AD6D8C381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A153A-29AC-FFBE-10FB-7568344E0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0842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ADFF86-4A89-E56D-2F7E-F624859223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8C140D-1169-D631-05D9-73F67E475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8EAF-9003-FEEB-7ED5-F9A116957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65556-E901-CDC7-5972-8955D064D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4DCDF-B9C2-FFC2-3323-62C7B66B6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607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76BFB-3335-310D-196C-D74D1A88C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D5BC8-8EE6-0406-F76E-C48696482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B62A6-17B4-0487-B0A3-ECB152518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071C8-DF62-750D-EC55-C1162F321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4999A-40D0-9499-00BD-ADA4611AA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0497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E42AF-AA1E-9B20-AD2B-0D11564CE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44979-30ED-6733-95A4-EDB849C48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D343F-4058-DB3E-2B87-7F69E9F89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CA27C-DF04-7418-C5FE-99484952A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459D8-C794-7053-3859-4E9DE7C9B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481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15AC2-A27C-90C8-D7F4-88112A556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59B6C-DE1F-DE7B-0FE8-82AD3260ED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775FB6-775A-CF2A-B417-B45157DAD0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DC2D5-914D-7698-2CE7-BBF01538C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06982-F366-AA34-3969-EC1B7A01A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1C34E1-6C3D-07FD-7EB4-F20C58848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8858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96DEC-DD08-5CEA-053D-FCE826206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23B52B-B005-71FF-2448-ECEE3E9D5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B490C-A8C0-CC47-E568-18B15DE06D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76AD56-31FE-88E9-6CF4-4E8DB3386E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86EDBF-A9F2-4DF6-CC73-C8B0E61CA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672E1-381A-FF87-1169-F6F48F616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C19DA4-52A1-BA81-BEE9-FEF74278C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2D2434-1095-D0F0-BE4A-4245B8F90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64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E1F8B-1CA1-995C-1D0D-7B4334D79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D04F32-B9B1-05A9-72D1-1BEEFEF52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69CDF6-B56A-61DB-6A5F-F400B814F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71C1AB-D8B1-E7BE-26BD-462443BC3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613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D58270-3D40-5746-78E3-4C283DC65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F2C0B1-5687-5EC1-3D91-F7FDB06A3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CCCAFA-BBDB-DCE3-127F-347793F4A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5613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1155E-E9BE-0426-5303-07324DAC1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2D5B4-DE20-02C0-CC35-87E155BAE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6E5A27-F629-2A62-F0D0-4EE1164052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E48C7-DDFD-06D0-3C8B-1E0688D7F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00FCA6-C7A7-9687-0F07-C379A1D89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A3AC7-4D5C-1557-EA4A-80EFB3FFC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5467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14B65-A5A9-1468-888C-391183F8F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F51CB8-59D1-B5F1-B7F3-B7B85EFAB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3B391-2902-3B6B-6DC8-034BB3B114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5EDD7-DD0F-FE44-A3E8-F475B3B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E2EB2B-B97C-17DE-951F-83303F66D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F4672D-19A6-1C96-EAC4-04418327B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1006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0E48CC-7543-EB70-0ADD-757A2B197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2214B-F053-5A4F-A6DD-7F5068195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1E0B1-091C-8010-3FD4-3A2593FE07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CEEDA-8054-43C8-B3D8-874855065364}" type="datetimeFigureOut">
              <a:rPr lang="en-IN" smtClean="0"/>
              <a:t>16-07-2023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3C1CA-DC85-1219-A99C-D68DF08F53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352BE-649E-C9E4-A23B-3629258FD5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4D6E5-5E2C-4F10-A797-7BB46E263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5278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5.jpg"/><Relationship Id="rId5" Type="http://schemas.openxmlformats.org/officeDocument/2006/relationships/image" Target="../media/image10.png"/><Relationship Id="rId10" Type="http://schemas.openxmlformats.org/officeDocument/2006/relationships/chart" Target="../charts/chart7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5.jpg"/><Relationship Id="rId5" Type="http://schemas.openxmlformats.org/officeDocument/2006/relationships/image" Target="../media/image10.png"/><Relationship Id="rId10" Type="http://schemas.openxmlformats.org/officeDocument/2006/relationships/chart" Target="../charts/chart8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5.jpg"/><Relationship Id="rId5" Type="http://schemas.openxmlformats.org/officeDocument/2006/relationships/image" Target="../media/image10.png"/><Relationship Id="rId10" Type="http://schemas.openxmlformats.org/officeDocument/2006/relationships/chart" Target="../charts/chart9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5.jpg"/><Relationship Id="rId5" Type="http://schemas.openxmlformats.org/officeDocument/2006/relationships/image" Target="../media/image10.png"/><Relationship Id="rId10" Type="http://schemas.openxmlformats.org/officeDocument/2006/relationships/chart" Target="../charts/chart10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chart" Target="../charts/chart11.xml"/><Relationship Id="rId4" Type="http://schemas.openxmlformats.org/officeDocument/2006/relationships/image" Target="../media/image9.png"/><Relationship Id="rId9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chart" Target="../charts/chart12.xml"/><Relationship Id="rId4" Type="http://schemas.openxmlformats.org/officeDocument/2006/relationships/image" Target="../media/image9.png"/><Relationship Id="rId9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chart" Target="../charts/chart13.xml"/><Relationship Id="rId4" Type="http://schemas.openxmlformats.org/officeDocument/2006/relationships/image" Target="../media/image9.png"/><Relationship Id="rId9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chart" Target="../charts/chart14.xml"/><Relationship Id="rId4" Type="http://schemas.openxmlformats.org/officeDocument/2006/relationships/image" Target="../media/image9.png"/><Relationship Id="rId9" Type="http://schemas.openxmlformats.org/officeDocument/2006/relationships/image" Target="../media/image15.jp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chart" Target="../charts/chart15.xml"/><Relationship Id="rId4" Type="http://schemas.openxmlformats.org/officeDocument/2006/relationships/image" Target="../media/image9.png"/><Relationship Id="rId9" Type="http://schemas.openxmlformats.org/officeDocument/2006/relationships/image" Target="../media/image15.jp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chart" Target="../charts/chart16.xml"/><Relationship Id="rId4" Type="http://schemas.openxmlformats.org/officeDocument/2006/relationships/image" Target="../media/image9.png"/><Relationship Id="rId9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chart" Target="../charts/chart17.xml"/><Relationship Id="rId4" Type="http://schemas.openxmlformats.org/officeDocument/2006/relationships/image" Target="../media/image9.png"/><Relationship Id="rId9" Type="http://schemas.openxmlformats.org/officeDocument/2006/relationships/image" Target="../media/image15.jp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chart" Target="../charts/chart18.xml"/><Relationship Id="rId4" Type="http://schemas.openxmlformats.org/officeDocument/2006/relationships/image" Target="../media/image9.png"/><Relationship Id="rId9" Type="http://schemas.openxmlformats.org/officeDocument/2006/relationships/image" Target="../media/image1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5.jpg"/><Relationship Id="rId5" Type="http://schemas.openxmlformats.org/officeDocument/2006/relationships/image" Target="../media/image10.png"/><Relationship Id="rId10" Type="http://schemas.openxmlformats.org/officeDocument/2006/relationships/chart" Target="../charts/chart1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5.jpg"/><Relationship Id="rId5" Type="http://schemas.openxmlformats.org/officeDocument/2006/relationships/image" Target="../media/image10.png"/><Relationship Id="rId10" Type="http://schemas.openxmlformats.org/officeDocument/2006/relationships/chart" Target="../charts/chart2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5.jpg"/><Relationship Id="rId5" Type="http://schemas.openxmlformats.org/officeDocument/2006/relationships/image" Target="../media/image10.png"/><Relationship Id="rId10" Type="http://schemas.openxmlformats.org/officeDocument/2006/relationships/chart" Target="../charts/chart3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5.jpg"/><Relationship Id="rId5" Type="http://schemas.openxmlformats.org/officeDocument/2006/relationships/image" Target="../media/image10.png"/><Relationship Id="rId10" Type="http://schemas.openxmlformats.org/officeDocument/2006/relationships/chart" Target="../charts/chart4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5.jpg"/><Relationship Id="rId5" Type="http://schemas.openxmlformats.org/officeDocument/2006/relationships/image" Target="../media/image10.png"/><Relationship Id="rId10" Type="http://schemas.openxmlformats.org/officeDocument/2006/relationships/chart" Target="../charts/chart5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5.jpg"/><Relationship Id="rId5" Type="http://schemas.openxmlformats.org/officeDocument/2006/relationships/image" Target="../media/image10.png"/><Relationship Id="rId10" Type="http://schemas.openxmlformats.org/officeDocument/2006/relationships/chart" Target="../charts/chart6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7C6207-A938-44F3-C7C8-CAD8551A9287}"/>
              </a:ext>
            </a:extLst>
          </p:cNvPr>
          <p:cNvSpPr/>
          <p:nvPr/>
        </p:nvSpPr>
        <p:spPr>
          <a:xfrm>
            <a:off x="0" y="-60684"/>
            <a:ext cx="12192000" cy="6918684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253AB9-493E-F6D9-2ACD-865FA14E2448}"/>
              </a:ext>
            </a:extLst>
          </p:cNvPr>
          <p:cNvSpPr/>
          <p:nvPr/>
        </p:nvSpPr>
        <p:spPr>
          <a:xfrm>
            <a:off x="15240" y="7075200"/>
            <a:ext cx="12192000" cy="405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7C56775-4EE3-280F-18C2-BDF6ECC00FC2}"/>
              </a:ext>
            </a:extLst>
          </p:cNvPr>
          <p:cNvGrpSpPr/>
          <p:nvPr/>
        </p:nvGrpSpPr>
        <p:grpSpPr>
          <a:xfrm>
            <a:off x="89025" y="11272080"/>
            <a:ext cx="12031335" cy="2171400"/>
            <a:chOff x="89025" y="1716600"/>
            <a:chExt cx="12031335" cy="217140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5ABB0DF-2521-1F90-828D-4A3D3CF9183C}"/>
                </a:ext>
              </a:extLst>
            </p:cNvPr>
            <p:cNvGrpSpPr/>
            <p:nvPr/>
          </p:nvGrpSpPr>
          <p:grpSpPr>
            <a:xfrm>
              <a:off x="9960360" y="1716600"/>
              <a:ext cx="2160000" cy="2160000"/>
              <a:chOff x="9960360" y="1716600"/>
              <a:chExt cx="2160000" cy="2160000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68AE3EC5-49E7-73F3-5B91-CCE496060DC5}"/>
                  </a:ext>
                </a:extLst>
              </p:cNvPr>
              <p:cNvSpPr/>
              <p:nvPr/>
            </p:nvSpPr>
            <p:spPr>
              <a:xfrm>
                <a:off x="9960360" y="17166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BF857D2A-FBBD-386F-C54C-717DD584FB4F}"/>
                  </a:ext>
                </a:extLst>
              </p:cNvPr>
              <p:cNvSpPr/>
              <p:nvPr/>
            </p:nvSpPr>
            <p:spPr>
              <a:xfrm>
                <a:off x="10050360" y="1806600"/>
                <a:ext cx="1980000" cy="1980000"/>
              </a:xfrm>
              <a:prstGeom prst="ellipse">
                <a:avLst/>
              </a:prstGeom>
              <a:blipFill>
                <a:blip r:embed="rId3"/>
                <a:stretch>
                  <a:fillRect l="-30909" t="-2727" r="-1819" b="-31817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A948879E-C26C-A5E5-0E28-97A1716D4919}"/>
                </a:ext>
              </a:extLst>
            </p:cNvPr>
            <p:cNvGrpSpPr/>
            <p:nvPr/>
          </p:nvGrpSpPr>
          <p:grpSpPr>
            <a:xfrm>
              <a:off x="7488180" y="1728000"/>
              <a:ext cx="2160000" cy="2160000"/>
              <a:chOff x="7488180" y="1728000"/>
              <a:chExt cx="2160000" cy="2160000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61C0F27-323E-12E1-D275-00905DE2531E}"/>
                  </a:ext>
                </a:extLst>
              </p:cNvPr>
              <p:cNvSpPr/>
              <p:nvPr/>
            </p:nvSpPr>
            <p:spPr>
              <a:xfrm>
                <a:off x="7488180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E0F8203-14ED-7EF1-CC24-413680B504B5}"/>
                  </a:ext>
                </a:extLst>
              </p:cNvPr>
              <p:cNvSpPr/>
              <p:nvPr/>
            </p:nvSpPr>
            <p:spPr>
              <a:xfrm>
                <a:off x="7578180" y="1818000"/>
                <a:ext cx="1980000" cy="1980000"/>
              </a:xfrm>
              <a:prstGeom prst="ellipse">
                <a:avLst/>
              </a:prstGeom>
              <a:blipFill>
                <a:blip r:embed="rId4"/>
                <a:stretch>
                  <a:fillRect t="-3636" b="-3636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F83CC04-3257-0FAA-9020-B527452FC99F}"/>
                </a:ext>
              </a:extLst>
            </p:cNvPr>
            <p:cNvGrpSpPr/>
            <p:nvPr/>
          </p:nvGrpSpPr>
          <p:grpSpPr>
            <a:xfrm>
              <a:off x="5016000" y="1728000"/>
              <a:ext cx="2160000" cy="2160000"/>
              <a:chOff x="5016000" y="1728000"/>
              <a:chExt cx="2160000" cy="2160000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F2A1A094-77AE-00E3-0A39-8C989386EEDD}"/>
                  </a:ext>
                </a:extLst>
              </p:cNvPr>
              <p:cNvSpPr/>
              <p:nvPr/>
            </p:nvSpPr>
            <p:spPr>
              <a:xfrm>
                <a:off x="5016000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ADF2896-69ED-B75C-E2CA-F0AC27B39B41}"/>
                  </a:ext>
                </a:extLst>
              </p:cNvPr>
              <p:cNvSpPr/>
              <p:nvPr/>
            </p:nvSpPr>
            <p:spPr>
              <a:xfrm>
                <a:off x="5102340" y="1818000"/>
                <a:ext cx="1980000" cy="1980000"/>
              </a:xfrm>
              <a:prstGeom prst="ellipse">
                <a:avLst/>
              </a:prstGeom>
              <a:blipFill>
                <a:blip r:embed="rId5"/>
                <a:stretch>
                  <a:fillRect l="-6364" r="-6364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E9262C7-F772-CB3A-8CB4-0BC096BE6C56}"/>
                </a:ext>
              </a:extLst>
            </p:cNvPr>
            <p:cNvGrpSpPr/>
            <p:nvPr/>
          </p:nvGrpSpPr>
          <p:grpSpPr>
            <a:xfrm>
              <a:off x="2475840" y="1728000"/>
              <a:ext cx="2160000" cy="2160000"/>
              <a:chOff x="2475840" y="1728000"/>
              <a:chExt cx="2160000" cy="2160000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DF3C173-447C-F121-4938-966CA967E836}"/>
                  </a:ext>
                </a:extLst>
              </p:cNvPr>
              <p:cNvSpPr/>
              <p:nvPr/>
            </p:nvSpPr>
            <p:spPr>
              <a:xfrm>
                <a:off x="2475840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ADF720E1-5B4E-4405-9FB0-F8E8D48B9761}"/>
                  </a:ext>
                </a:extLst>
              </p:cNvPr>
              <p:cNvSpPr/>
              <p:nvPr/>
            </p:nvSpPr>
            <p:spPr>
              <a:xfrm>
                <a:off x="2565840" y="1818000"/>
                <a:ext cx="1980000" cy="1980000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7B0CD9-C9D7-5F3D-582C-67828F409163}"/>
                </a:ext>
              </a:extLst>
            </p:cNvPr>
            <p:cNvGrpSpPr/>
            <p:nvPr/>
          </p:nvGrpSpPr>
          <p:grpSpPr>
            <a:xfrm>
              <a:off x="89025" y="1728000"/>
              <a:ext cx="2160000" cy="2160000"/>
              <a:chOff x="89025" y="1728000"/>
              <a:chExt cx="2160000" cy="2160000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18A91CC1-7F92-0E50-0E58-64633D0C1EE6}"/>
                  </a:ext>
                </a:extLst>
              </p:cNvPr>
              <p:cNvSpPr/>
              <p:nvPr/>
            </p:nvSpPr>
            <p:spPr>
              <a:xfrm>
                <a:off x="89025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7539A30-7767-0986-93D4-815D02A57EC3}"/>
                  </a:ext>
                </a:extLst>
              </p:cNvPr>
              <p:cNvSpPr/>
              <p:nvPr/>
            </p:nvSpPr>
            <p:spPr>
              <a:xfrm>
                <a:off x="185483" y="1818000"/>
                <a:ext cx="1980000" cy="1980000"/>
              </a:xfrm>
              <a:prstGeom prst="ellipse">
                <a:avLst/>
              </a:prstGeom>
              <a:blipFill>
                <a:blip r:embed="rId7"/>
                <a:stretch>
                  <a:fillRect l="-39091" t="-49091" r="-24545" b="-49091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AA93F29-59A6-9F92-2F32-4B9EEB18139F}"/>
              </a:ext>
            </a:extLst>
          </p:cNvPr>
          <p:cNvGrpSpPr/>
          <p:nvPr/>
        </p:nvGrpSpPr>
        <p:grpSpPr>
          <a:xfrm>
            <a:off x="144922" y="13870200"/>
            <a:ext cx="11925315" cy="1754326"/>
            <a:chOff x="89025" y="4008120"/>
            <a:chExt cx="11925315" cy="175432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A126657-66C1-22DE-8584-0EDB43F723C3}"/>
                </a:ext>
              </a:extLst>
            </p:cNvPr>
            <p:cNvSpPr txBox="1"/>
            <p:nvPr/>
          </p:nvSpPr>
          <p:spPr>
            <a:xfrm>
              <a:off x="89025" y="4008120"/>
              <a:ext cx="2160000" cy="16312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Mayank Patidar</a:t>
              </a:r>
            </a:p>
            <a:p>
              <a:endParaRPr lang="en-US" sz="20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2000" dirty="0">
                  <a:latin typeface="Amasis MT Pro" panose="02040504050005020304" pitchFamily="18" charset="0"/>
                </a:rPr>
                <a:t>Artificial Intelligence </a:t>
              </a:r>
            </a:p>
            <a:p>
              <a:pPr algn="ctr"/>
              <a:r>
                <a:rPr lang="en-US" sz="2000" dirty="0">
                  <a:latin typeface="Amasis MT Pro" panose="02040504050005020304" pitchFamily="18" charset="0"/>
                </a:rPr>
                <a:t>Team</a:t>
              </a:r>
              <a:endParaRPr lang="en-IN" sz="2000" dirty="0">
                <a:latin typeface="Amasis MT Pro" panose="02040504050005020304" pitchFamily="18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B97B65D-443A-6A97-E8A1-EBDBB67AAD6E}"/>
                </a:ext>
              </a:extLst>
            </p:cNvPr>
            <p:cNvSpPr txBox="1"/>
            <p:nvPr/>
          </p:nvSpPr>
          <p:spPr>
            <a:xfrm>
              <a:off x="5012340" y="4008120"/>
              <a:ext cx="2160000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Archit Agrawal</a:t>
              </a: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Frontend-Backend</a:t>
              </a:r>
            </a:p>
            <a:p>
              <a:pPr algn="ctr"/>
              <a:r>
                <a:rPr lang="en-US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5C83ED0-7557-CA2C-E8DB-4349DC6AD1D0}"/>
                </a:ext>
              </a:extLst>
            </p:cNvPr>
            <p:cNvSpPr txBox="1"/>
            <p:nvPr/>
          </p:nvSpPr>
          <p:spPr>
            <a:xfrm>
              <a:off x="7520340" y="4008120"/>
              <a:ext cx="2160000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Gyaneshwar Shinde</a:t>
              </a: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Designing-backend</a:t>
              </a:r>
            </a:p>
            <a:p>
              <a:pPr algn="ctr"/>
              <a:r>
                <a:rPr lang="en-US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BEF397B-E60F-73B8-7126-36C3894B6F40}"/>
                </a:ext>
              </a:extLst>
            </p:cNvPr>
            <p:cNvSpPr txBox="1"/>
            <p:nvPr/>
          </p:nvSpPr>
          <p:spPr>
            <a:xfrm>
              <a:off x="2492835" y="4008120"/>
              <a:ext cx="2160000" cy="17543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Aditya Gupta</a:t>
              </a: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Artificial Intelligence </a:t>
              </a: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F658677-38C2-BDB8-F0F4-E38735244C59}"/>
                </a:ext>
              </a:extLst>
            </p:cNvPr>
            <p:cNvSpPr txBox="1"/>
            <p:nvPr/>
          </p:nvSpPr>
          <p:spPr>
            <a:xfrm>
              <a:off x="9854340" y="4008120"/>
              <a:ext cx="2160000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 err="1">
                  <a:solidFill>
                    <a:srgbClr val="FF0000"/>
                  </a:solidFill>
                  <a:latin typeface="Amasis MT Pro" panose="02040504050005020304" pitchFamily="18" charset="0"/>
                </a:rPr>
                <a:t>Kshitij</a:t>
              </a:r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 </a:t>
              </a:r>
              <a:r>
                <a:rPr lang="en-US" sz="1800" dirty="0" err="1">
                  <a:solidFill>
                    <a:srgbClr val="FF0000"/>
                  </a:solidFill>
                  <a:latin typeface="Amasis MT Pro" panose="02040504050005020304" pitchFamily="18" charset="0"/>
                </a:rPr>
                <a:t>Ghelot</a:t>
              </a:r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Chatbot-Frontend</a:t>
              </a: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A37E355-5D69-3D78-DD47-F5173106FEA0}"/>
              </a:ext>
            </a:extLst>
          </p:cNvPr>
          <p:cNvSpPr txBox="1"/>
          <p:nvPr/>
        </p:nvSpPr>
        <p:spPr>
          <a:xfrm>
            <a:off x="3447120" y="2721114"/>
            <a:ext cx="2377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Amasis MT Pro" panose="020F0502020204030204" pitchFamily="18" charset="0"/>
              </a:rPr>
              <a:t>TB Vision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42652-1BC2-C9B2-5DF3-6CDC1A88700B}"/>
              </a:ext>
            </a:extLst>
          </p:cNvPr>
          <p:cNvSpPr txBox="1"/>
          <p:nvPr/>
        </p:nvSpPr>
        <p:spPr>
          <a:xfrm>
            <a:off x="5333819" y="3429000"/>
            <a:ext cx="2562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Amasis MT Pro" panose="02040504050005020304" pitchFamily="18" charset="0"/>
              </a:rPr>
              <a:t>By:-AI </a:t>
            </a:r>
            <a:r>
              <a:rPr lang="en-IN" sz="2800" dirty="0" err="1">
                <a:solidFill>
                  <a:schemeClr val="bg1"/>
                </a:solidFill>
                <a:latin typeface="Amasis MT Pro" panose="02040504050005020304" pitchFamily="18" charset="0"/>
              </a:rPr>
              <a:t>Vengers</a:t>
            </a:r>
            <a:endParaRPr lang="en-IN" sz="2800" dirty="0">
              <a:solidFill>
                <a:schemeClr val="bg1"/>
              </a:solidFill>
              <a:latin typeface="Amasis MT Pro" panose="020405040500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D35E5BE-B5F2-16AD-DE96-D8D815F582F9}"/>
              </a:ext>
            </a:extLst>
          </p:cNvPr>
          <p:cNvGrpSpPr/>
          <p:nvPr/>
        </p:nvGrpSpPr>
        <p:grpSpPr>
          <a:xfrm>
            <a:off x="2688910" y="7353337"/>
            <a:ext cx="7852260" cy="1754326"/>
            <a:chOff x="3303420" y="523220"/>
            <a:chExt cx="5577840" cy="175432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8362366-9051-3CE0-E761-9C6809F3B167}"/>
                </a:ext>
              </a:extLst>
            </p:cNvPr>
            <p:cNvSpPr txBox="1"/>
            <p:nvPr/>
          </p:nvSpPr>
          <p:spPr>
            <a:xfrm>
              <a:off x="3303420" y="523220"/>
              <a:ext cx="55778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5400" dirty="0">
                  <a:solidFill>
                    <a:srgbClr val="62ECFA"/>
                  </a:solidFill>
                  <a:latin typeface="Amasis MT Pro" panose="02040504050005020304" pitchFamily="18" charset="0"/>
                </a:rPr>
                <a:t>TEAM INTRODUCTION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461E542-17C5-B0AB-D7CD-BD9A2D114AC8}"/>
                </a:ext>
              </a:extLst>
            </p:cNvPr>
            <p:cNvCxnSpPr>
              <a:cxnSpLocks/>
            </p:cNvCxnSpPr>
            <p:nvPr/>
          </p:nvCxnSpPr>
          <p:spPr>
            <a:xfrm>
              <a:off x="3555840" y="1445300"/>
              <a:ext cx="4902360" cy="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49845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12324292" y="878635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6145317" y="878635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12271673" y="802435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352333" y="878635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6313527" y="878635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18235915" y="802435"/>
            <a:ext cx="5400000" cy="5400000"/>
          </a:xfrm>
          <a:prstGeom prst="ellipse">
            <a:avLst/>
          </a:prstGeom>
          <a:blipFill>
            <a:blip r:embed="rId9"/>
            <a:stretch>
              <a:fillRect l="-35001" t="-22666" r="-1667" b="-10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23278315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15689938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313527" y="27383520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-13271" y="23299200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11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170348" y="24170866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9680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12324292" y="7290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6145317" y="7290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18250441" y="6528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-865851" y="0"/>
            <a:ext cx="6840000" cy="684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12292295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24214683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35001" t="-22666" r="-1667" b="-10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1074786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6967960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313527" y="18661542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-13271" y="14577222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11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170348" y="15448888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9872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12324292" y="7290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6145317" y="7290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18250441" y="6528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170348" y="6528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6547989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24214683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35001" t="-22666" r="-1667" b="-10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-8678809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6967960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313527" y="18661542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-13271" y="14577222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11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170348" y="15448888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2746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18108416" y="7290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11929441" y="7290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18250441" y="6528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-5613776" y="6528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6096000" y="0"/>
            <a:ext cx="6840000" cy="684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24214683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35001" t="-22666" r="-1667" b="-10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-8678809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-159676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313527" y="18661542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-13271" y="14577222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11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170348" y="15448888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7245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12542640" y="6528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6363665" y="6528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18250441" y="6528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255101" y="6528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6370340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24214683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7999" t="-5333" r="-9335" b="1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blipFill>
                <a:blip r:embed="rId9"/>
                <a:stretch>
                  <a:fillRect/>
                </a:stretch>
              </a:blip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-8678809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-7639002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313527" y="18661542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-13271" y="14577222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9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170348" y="15448888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90625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24429840" y="6528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18382925" y="6528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170348" y="546852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-11764159" y="6528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-5648920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6134590" y="546852"/>
            <a:ext cx="5400000" cy="5400000"/>
          </a:xfrm>
          <a:prstGeom prst="ellipse">
            <a:avLst/>
          </a:prstGeom>
          <a:blipFill>
            <a:blip r:embed="rId9"/>
            <a:stretch>
              <a:fillRect l="-5333" t="-6666" r="-11999" b="1334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-8678809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-7639002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466176" y="11123321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A037ED-4E47-2A74-8B49-4CDF4D5CEF03}"/>
              </a:ext>
            </a:extLst>
          </p:cNvPr>
          <p:cNvSpPr txBox="1"/>
          <p:nvPr/>
        </p:nvSpPr>
        <p:spPr>
          <a:xfrm>
            <a:off x="139378" y="7039001"/>
            <a:ext cx="5956622" cy="44627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EXTRA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 </a:t>
            </a:r>
          </a:p>
          <a:p>
            <a:r>
              <a:rPr lang="en-IN" sz="2000" dirty="0">
                <a:solidFill>
                  <a:schemeClr val="bg1"/>
                </a:solidFill>
              </a:rPr>
              <a:t>Future Deployments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Detection of Pneumonia, Kidney Stones, Factures, COVID.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322997" y="7910667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0548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24429840" y="6528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18382925" y="6528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-526473" y="18000"/>
            <a:ext cx="6840000" cy="684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-11764159" y="6528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-5648920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12413470" y="546852"/>
            <a:ext cx="5400000" cy="5400000"/>
          </a:xfrm>
          <a:prstGeom prst="ellipse">
            <a:avLst/>
          </a:prstGeom>
          <a:blipFill>
            <a:blip r:embed="rId9"/>
            <a:stretch>
              <a:fillRect l="-6666" t="-9000" r="-10666" b="3000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-8678809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-7639002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283296" y="1583081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139378" y="7039001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9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322997" y="7910667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2309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24429840" y="6528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18382925" y="6528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466319" y="7290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-11764159" y="6528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-5648920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6389125" y="729000"/>
            <a:ext cx="5400000" cy="5400000"/>
          </a:xfrm>
          <a:prstGeom prst="ellipse">
            <a:avLst/>
          </a:prstGeom>
          <a:blipFill>
            <a:blip r:embed="rId9"/>
            <a:stretch>
              <a:fillRect l="-8667" t="-9000" r="-8667" b="3000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-8678809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-7639002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283296" y="-4756759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A037ED-4E47-2A74-8B49-4CDF4D5CEF03}"/>
              </a:ext>
            </a:extLst>
          </p:cNvPr>
          <p:cNvSpPr txBox="1"/>
          <p:nvPr/>
        </p:nvSpPr>
        <p:spPr>
          <a:xfrm>
            <a:off x="139378" y="7039001"/>
            <a:ext cx="5956622" cy="44627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EXTRA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 </a:t>
            </a:r>
          </a:p>
          <a:p>
            <a:r>
              <a:rPr lang="en-IN" sz="2000" dirty="0">
                <a:solidFill>
                  <a:schemeClr val="bg1"/>
                </a:solidFill>
              </a:rPr>
              <a:t>Future Deployments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Detection of Pneumonia, Kidney Stones, Factures, COVID.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322997" y="7910667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8687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29398080" y="6528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23351165" y="6528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-4501921" y="7290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-16732399" y="6528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-10617160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6046915" y="199001"/>
            <a:ext cx="6840000" cy="6840000"/>
          </a:xfrm>
          <a:prstGeom prst="ellipse">
            <a:avLst/>
          </a:prstGeom>
          <a:blipFill>
            <a:blip r:embed="rId9"/>
            <a:stretch>
              <a:fillRect l="-8667" t="-9000" r="-8667" b="3000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-8678809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-7639002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283296" y="-4756759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42D1285-C57D-9432-63CC-DD06AF3E535A}"/>
              </a:ext>
            </a:extLst>
          </p:cNvPr>
          <p:cNvGrpSpPr/>
          <p:nvPr/>
        </p:nvGrpSpPr>
        <p:grpSpPr>
          <a:xfrm>
            <a:off x="139378" y="1156361"/>
            <a:ext cx="5956622" cy="4462760"/>
            <a:chOff x="139378" y="7039001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139378" y="7039001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C97A7BC-1897-114F-3848-FC246F9D45A3}"/>
                </a:ext>
              </a:extLst>
            </p:cNvPr>
            <p:cNvSpPr txBox="1"/>
            <p:nvPr/>
          </p:nvSpPr>
          <p:spPr>
            <a:xfrm>
              <a:off x="322997" y="7910667"/>
              <a:ext cx="2784753" cy="20313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sz="1800" dirty="0">
                  <a:solidFill>
                    <a:schemeClr val="bg1"/>
                  </a:solidFill>
                </a:rPr>
                <a:t>A chatbot that provides suggestions of medical treatment and diagnosis process upon the input details provided by the user of symptoms and reports.</a:t>
              </a:r>
            </a:p>
            <a:p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2671697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29916240" y="6528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23869325" y="6528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-570001" y="7290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-17250559" y="6528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-11135320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5852180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8667" t="-9000" r="-8667" b="3000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-8678809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-12698682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283296" y="-4756759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42D1285-C57D-9432-63CC-DD06AF3E535A}"/>
              </a:ext>
            </a:extLst>
          </p:cNvPr>
          <p:cNvGrpSpPr/>
          <p:nvPr/>
        </p:nvGrpSpPr>
        <p:grpSpPr>
          <a:xfrm>
            <a:off x="139378" y="-5427319"/>
            <a:ext cx="5956622" cy="4462760"/>
            <a:chOff x="139378" y="7039001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139378" y="7039001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C97A7BC-1897-114F-3848-FC246F9D45A3}"/>
                </a:ext>
              </a:extLst>
            </p:cNvPr>
            <p:cNvSpPr txBox="1"/>
            <p:nvPr/>
          </p:nvSpPr>
          <p:spPr>
            <a:xfrm>
              <a:off x="322997" y="7910667"/>
              <a:ext cx="2784753" cy="20313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sz="1800" dirty="0">
                  <a:solidFill>
                    <a:schemeClr val="bg1"/>
                  </a:solidFill>
                </a:rPr>
                <a:t>A chatbot that provides suggestions of medical treatment and diagnosis process upon the input details provided by the user of symptoms and reports.</a:t>
              </a:r>
            </a:p>
            <a:p>
              <a:endParaRPr lang="en-IN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EB256A8-DAB4-D333-206C-5DCEE3A1AF31}"/>
              </a:ext>
            </a:extLst>
          </p:cNvPr>
          <p:cNvSpPr txBox="1"/>
          <p:nvPr/>
        </p:nvSpPr>
        <p:spPr>
          <a:xfrm>
            <a:off x="7971561" y="6858000"/>
            <a:ext cx="4724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Algerian" panose="04020705040A02060702" pitchFamily="82" charset="0"/>
              </a:rPr>
              <a:t>Any questions?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4B1286-7799-6EA0-E70E-87DC04C27AEB}"/>
              </a:ext>
            </a:extLst>
          </p:cNvPr>
          <p:cNvSpPr txBox="1"/>
          <p:nvPr/>
        </p:nvSpPr>
        <p:spPr>
          <a:xfrm>
            <a:off x="14419834" y="2798802"/>
            <a:ext cx="53660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>
                <a:solidFill>
                  <a:schemeClr val="bg1"/>
                </a:solidFill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764775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7C6207-A938-44F3-C7C8-CAD8551A9287}"/>
              </a:ext>
            </a:extLst>
          </p:cNvPr>
          <p:cNvSpPr/>
          <p:nvPr/>
        </p:nvSpPr>
        <p:spPr>
          <a:xfrm>
            <a:off x="0" y="-60684"/>
            <a:ext cx="12192000" cy="6918684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253AB9-493E-F6D9-2ACD-865FA14E2448}"/>
              </a:ext>
            </a:extLst>
          </p:cNvPr>
          <p:cNvSpPr/>
          <p:nvPr/>
        </p:nvSpPr>
        <p:spPr>
          <a:xfrm>
            <a:off x="15240" y="2823240"/>
            <a:ext cx="12192000" cy="405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7C56775-4EE3-280F-18C2-BDF6ECC00FC2}"/>
              </a:ext>
            </a:extLst>
          </p:cNvPr>
          <p:cNvGrpSpPr/>
          <p:nvPr/>
        </p:nvGrpSpPr>
        <p:grpSpPr>
          <a:xfrm>
            <a:off x="75945" y="1810852"/>
            <a:ext cx="12031335" cy="2171400"/>
            <a:chOff x="89025" y="1716600"/>
            <a:chExt cx="12031335" cy="217140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5ABB0DF-2521-1F90-828D-4A3D3CF9183C}"/>
                </a:ext>
              </a:extLst>
            </p:cNvPr>
            <p:cNvGrpSpPr/>
            <p:nvPr/>
          </p:nvGrpSpPr>
          <p:grpSpPr>
            <a:xfrm>
              <a:off x="9960360" y="1716600"/>
              <a:ext cx="2160000" cy="2160000"/>
              <a:chOff x="9960360" y="1716600"/>
              <a:chExt cx="2160000" cy="2160000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68AE3EC5-49E7-73F3-5B91-CCE496060DC5}"/>
                  </a:ext>
                </a:extLst>
              </p:cNvPr>
              <p:cNvSpPr/>
              <p:nvPr/>
            </p:nvSpPr>
            <p:spPr>
              <a:xfrm>
                <a:off x="9960360" y="17166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BF857D2A-FBBD-386F-C54C-717DD584FB4F}"/>
                  </a:ext>
                </a:extLst>
              </p:cNvPr>
              <p:cNvSpPr/>
              <p:nvPr/>
            </p:nvSpPr>
            <p:spPr>
              <a:xfrm>
                <a:off x="10050360" y="1806600"/>
                <a:ext cx="1980000" cy="1980000"/>
              </a:xfrm>
              <a:prstGeom prst="ellipse">
                <a:avLst/>
              </a:prstGeom>
              <a:blipFill>
                <a:blip r:embed="rId3"/>
                <a:stretch>
                  <a:fillRect l="-30909" t="-2727" r="-1819" b="-31817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A948879E-C26C-A5E5-0E28-97A1716D4919}"/>
                </a:ext>
              </a:extLst>
            </p:cNvPr>
            <p:cNvGrpSpPr/>
            <p:nvPr/>
          </p:nvGrpSpPr>
          <p:grpSpPr>
            <a:xfrm>
              <a:off x="7488180" y="1728000"/>
              <a:ext cx="2160000" cy="2160000"/>
              <a:chOff x="7488180" y="1728000"/>
              <a:chExt cx="2160000" cy="2160000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61C0F27-323E-12E1-D275-00905DE2531E}"/>
                  </a:ext>
                </a:extLst>
              </p:cNvPr>
              <p:cNvSpPr/>
              <p:nvPr/>
            </p:nvSpPr>
            <p:spPr>
              <a:xfrm>
                <a:off x="7488180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E0F8203-14ED-7EF1-CC24-413680B504B5}"/>
                  </a:ext>
                </a:extLst>
              </p:cNvPr>
              <p:cNvSpPr/>
              <p:nvPr/>
            </p:nvSpPr>
            <p:spPr>
              <a:xfrm>
                <a:off x="7578180" y="1818000"/>
                <a:ext cx="1980000" cy="1980000"/>
              </a:xfrm>
              <a:prstGeom prst="ellipse">
                <a:avLst/>
              </a:prstGeom>
              <a:blipFill>
                <a:blip r:embed="rId4"/>
                <a:stretch>
                  <a:fillRect t="-3636" b="-3636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F83CC04-3257-0FAA-9020-B527452FC99F}"/>
                </a:ext>
              </a:extLst>
            </p:cNvPr>
            <p:cNvGrpSpPr/>
            <p:nvPr/>
          </p:nvGrpSpPr>
          <p:grpSpPr>
            <a:xfrm>
              <a:off x="5016000" y="1728000"/>
              <a:ext cx="2160000" cy="2160000"/>
              <a:chOff x="5016000" y="1728000"/>
              <a:chExt cx="2160000" cy="2160000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F2A1A094-77AE-00E3-0A39-8C989386EEDD}"/>
                  </a:ext>
                </a:extLst>
              </p:cNvPr>
              <p:cNvSpPr/>
              <p:nvPr/>
            </p:nvSpPr>
            <p:spPr>
              <a:xfrm>
                <a:off x="5016000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ADF2896-69ED-B75C-E2CA-F0AC27B39B41}"/>
                  </a:ext>
                </a:extLst>
              </p:cNvPr>
              <p:cNvSpPr/>
              <p:nvPr/>
            </p:nvSpPr>
            <p:spPr>
              <a:xfrm>
                <a:off x="5102340" y="1818000"/>
                <a:ext cx="1980000" cy="1980000"/>
              </a:xfrm>
              <a:prstGeom prst="ellipse">
                <a:avLst/>
              </a:prstGeom>
              <a:blipFill>
                <a:blip r:embed="rId5"/>
                <a:stretch>
                  <a:fillRect l="-6364" r="-6364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E9262C7-F772-CB3A-8CB4-0BC096BE6C56}"/>
                </a:ext>
              </a:extLst>
            </p:cNvPr>
            <p:cNvGrpSpPr/>
            <p:nvPr/>
          </p:nvGrpSpPr>
          <p:grpSpPr>
            <a:xfrm>
              <a:off x="2475840" y="1728000"/>
              <a:ext cx="2160000" cy="2160000"/>
              <a:chOff x="2475840" y="1728000"/>
              <a:chExt cx="2160000" cy="2160000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DF3C173-447C-F121-4938-966CA967E836}"/>
                  </a:ext>
                </a:extLst>
              </p:cNvPr>
              <p:cNvSpPr/>
              <p:nvPr/>
            </p:nvSpPr>
            <p:spPr>
              <a:xfrm>
                <a:off x="2475840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ADF720E1-5B4E-4405-9FB0-F8E8D48B9761}"/>
                  </a:ext>
                </a:extLst>
              </p:cNvPr>
              <p:cNvSpPr/>
              <p:nvPr/>
            </p:nvSpPr>
            <p:spPr>
              <a:xfrm>
                <a:off x="2565840" y="1818000"/>
                <a:ext cx="1980000" cy="1980000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7B0CD9-C9D7-5F3D-582C-67828F409163}"/>
                </a:ext>
              </a:extLst>
            </p:cNvPr>
            <p:cNvGrpSpPr/>
            <p:nvPr/>
          </p:nvGrpSpPr>
          <p:grpSpPr>
            <a:xfrm>
              <a:off x="89025" y="1728000"/>
              <a:ext cx="2160000" cy="2160000"/>
              <a:chOff x="89025" y="1728000"/>
              <a:chExt cx="2160000" cy="2160000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18A91CC1-7F92-0E50-0E58-64633D0C1EE6}"/>
                  </a:ext>
                </a:extLst>
              </p:cNvPr>
              <p:cNvSpPr/>
              <p:nvPr/>
            </p:nvSpPr>
            <p:spPr>
              <a:xfrm>
                <a:off x="89025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7539A30-7767-0986-93D4-815D02A57EC3}"/>
                  </a:ext>
                </a:extLst>
              </p:cNvPr>
              <p:cNvSpPr/>
              <p:nvPr/>
            </p:nvSpPr>
            <p:spPr>
              <a:xfrm>
                <a:off x="185483" y="1818000"/>
                <a:ext cx="1980000" cy="1980000"/>
              </a:xfrm>
              <a:prstGeom prst="ellipse">
                <a:avLst/>
              </a:prstGeom>
              <a:blipFill>
                <a:blip r:embed="rId7"/>
                <a:stretch>
                  <a:fillRect l="-39091" t="-49091" r="-24545" b="-49091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AA93F29-59A6-9F92-2F32-4B9EEB18139F}"/>
              </a:ext>
            </a:extLst>
          </p:cNvPr>
          <p:cNvGrpSpPr/>
          <p:nvPr/>
        </p:nvGrpSpPr>
        <p:grpSpPr>
          <a:xfrm>
            <a:off x="144922" y="7103640"/>
            <a:ext cx="11925315" cy="1754326"/>
            <a:chOff x="89025" y="4008120"/>
            <a:chExt cx="11925315" cy="175432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A126657-66C1-22DE-8584-0EDB43F723C3}"/>
                </a:ext>
              </a:extLst>
            </p:cNvPr>
            <p:cNvSpPr txBox="1"/>
            <p:nvPr/>
          </p:nvSpPr>
          <p:spPr>
            <a:xfrm>
              <a:off x="89025" y="4008120"/>
              <a:ext cx="2160000" cy="16312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Mayank Patidar</a:t>
              </a:r>
            </a:p>
            <a:p>
              <a:endParaRPr lang="en-US" sz="20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2000" dirty="0">
                  <a:latin typeface="Amasis MT Pro" panose="02040504050005020304" pitchFamily="18" charset="0"/>
                </a:rPr>
                <a:t>Artificial Intelligence </a:t>
              </a:r>
            </a:p>
            <a:p>
              <a:pPr algn="ctr"/>
              <a:r>
                <a:rPr lang="en-US" sz="2000" dirty="0">
                  <a:latin typeface="Amasis MT Pro" panose="02040504050005020304" pitchFamily="18" charset="0"/>
                </a:rPr>
                <a:t>Team</a:t>
              </a:r>
              <a:endParaRPr lang="en-IN" sz="2000" dirty="0">
                <a:latin typeface="Amasis MT Pro" panose="02040504050005020304" pitchFamily="18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B97B65D-443A-6A97-E8A1-EBDBB67AAD6E}"/>
                </a:ext>
              </a:extLst>
            </p:cNvPr>
            <p:cNvSpPr txBox="1"/>
            <p:nvPr/>
          </p:nvSpPr>
          <p:spPr>
            <a:xfrm>
              <a:off x="5012340" y="4008120"/>
              <a:ext cx="2160000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Archit Agrawal</a:t>
              </a: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Frontend-Backend</a:t>
              </a:r>
            </a:p>
            <a:p>
              <a:pPr algn="ctr"/>
              <a:r>
                <a:rPr lang="en-US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5C83ED0-7557-CA2C-E8DB-4349DC6AD1D0}"/>
                </a:ext>
              </a:extLst>
            </p:cNvPr>
            <p:cNvSpPr txBox="1"/>
            <p:nvPr/>
          </p:nvSpPr>
          <p:spPr>
            <a:xfrm>
              <a:off x="7520340" y="4008120"/>
              <a:ext cx="2160000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Gyaneshwar Shinde</a:t>
              </a: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Designing-backend</a:t>
              </a:r>
            </a:p>
            <a:p>
              <a:pPr algn="ctr"/>
              <a:r>
                <a:rPr lang="en-US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BEF397B-E60F-73B8-7126-36C3894B6F40}"/>
                </a:ext>
              </a:extLst>
            </p:cNvPr>
            <p:cNvSpPr txBox="1"/>
            <p:nvPr/>
          </p:nvSpPr>
          <p:spPr>
            <a:xfrm>
              <a:off x="2492835" y="4008120"/>
              <a:ext cx="2160000" cy="17543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Aditya Gupta</a:t>
              </a: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Artificial Intelligence </a:t>
              </a: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F658677-38C2-BDB8-F0F4-E38735244C59}"/>
                </a:ext>
              </a:extLst>
            </p:cNvPr>
            <p:cNvSpPr txBox="1"/>
            <p:nvPr/>
          </p:nvSpPr>
          <p:spPr>
            <a:xfrm>
              <a:off x="9854340" y="4008120"/>
              <a:ext cx="2160000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 err="1">
                  <a:solidFill>
                    <a:srgbClr val="FF0000"/>
                  </a:solidFill>
                  <a:latin typeface="Amasis MT Pro" panose="02040504050005020304" pitchFamily="18" charset="0"/>
                </a:rPr>
                <a:t>Kshitij</a:t>
              </a:r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 </a:t>
              </a:r>
              <a:r>
                <a:rPr lang="en-US" sz="1800" dirty="0" err="1">
                  <a:solidFill>
                    <a:srgbClr val="FF0000"/>
                  </a:solidFill>
                  <a:latin typeface="Amasis MT Pro" panose="02040504050005020304" pitchFamily="18" charset="0"/>
                </a:rPr>
                <a:t>Ghelot</a:t>
              </a:r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Chatbot-Frontend</a:t>
              </a: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A37E355-5D69-3D78-DD47-F5173106FEA0}"/>
              </a:ext>
            </a:extLst>
          </p:cNvPr>
          <p:cNvSpPr txBox="1"/>
          <p:nvPr/>
        </p:nvSpPr>
        <p:spPr>
          <a:xfrm>
            <a:off x="171292" y="0"/>
            <a:ext cx="2377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Amasis MT Pro" panose="020F0502020204030204" pitchFamily="18" charset="0"/>
              </a:rPr>
              <a:t>TB Vision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42652-1BC2-C9B2-5DF3-6CDC1A88700B}"/>
              </a:ext>
            </a:extLst>
          </p:cNvPr>
          <p:cNvSpPr txBox="1"/>
          <p:nvPr/>
        </p:nvSpPr>
        <p:spPr>
          <a:xfrm>
            <a:off x="9709015" y="138"/>
            <a:ext cx="2562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Amasis MT Pro" panose="02040504050005020304" pitchFamily="18" charset="0"/>
              </a:rPr>
              <a:t>By:-AI </a:t>
            </a:r>
            <a:r>
              <a:rPr lang="en-IN" sz="2800" dirty="0" err="1">
                <a:solidFill>
                  <a:schemeClr val="bg1"/>
                </a:solidFill>
                <a:latin typeface="Amasis MT Pro" panose="02040504050005020304" pitchFamily="18" charset="0"/>
              </a:rPr>
              <a:t>Vengers</a:t>
            </a:r>
            <a:endParaRPr lang="en-IN" sz="2800" dirty="0">
              <a:solidFill>
                <a:schemeClr val="bg1"/>
              </a:solidFill>
              <a:latin typeface="Amasis MT Pro" panose="020405040500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D35E5BE-B5F2-16AD-DE96-D8D815F582F9}"/>
              </a:ext>
            </a:extLst>
          </p:cNvPr>
          <p:cNvGrpSpPr/>
          <p:nvPr/>
        </p:nvGrpSpPr>
        <p:grpSpPr>
          <a:xfrm>
            <a:off x="2165483" y="540246"/>
            <a:ext cx="7852260" cy="1754326"/>
            <a:chOff x="3303420" y="523220"/>
            <a:chExt cx="5577840" cy="175432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8362366-9051-3CE0-E761-9C6809F3B167}"/>
                </a:ext>
              </a:extLst>
            </p:cNvPr>
            <p:cNvSpPr txBox="1"/>
            <p:nvPr/>
          </p:nvSpPr>
          <p:spPr>
            <a:xfrm>
              <a:off x="3303420" y="523220"/>
              <a:ext cx="55778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5400" dirty="0">
                  <a:solidFill>
                    <a:srgbClr val="62ECFA"/>
                  </a:solidFill>
                  <a:latin typeface="Amasis MT Pro" panose="02040504050005020304" pitchFamily="18" charset="0"/>
                </a:rPr>
                <a:t>TEAM INTRODUCTION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461E542-17C5-B0AB-D7CD-BD9A2D114AC8}"/>
                </a:ext>
              </a:extLst>
            </p:cNvPr>
            <p:cNvCxnSpPr>
              <a:cxnSpLocks/>
            </p:cNvCxnSpPr>
            <p:nvPr/>
          </p:nvCxnSpPr>
          <p:spPr>
            <a:xfrm>
              <a:off x="3555840" y="1445300"/>
              <a:ext cx="4902360" cy="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7812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37066709" y="6528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31019794" y="6528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-12426721" y="7290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-24401028" y="6528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-18285789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-6004540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8667" t="-9000" r="-8667" b="3000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-8678809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-12698682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283296" y="-4756759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42D1285-C57D-9432-63CC-DD06AF3E535A}"/>
              </a:ext>
            </a:extLst>
          </p:cNvPr>
          <p:cNvGrpSpPr/>
          <p:nvPr/>
        </p:nvGrpSpPr>
        <p:grpSpPr>
          <a:xfrm>
            <a:off x="139378" y="-5427319"/>
            <a:ext cx="5956622" cy="4462760"/>
            <a:chOff x="139378" y="7039001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139378" y="7039001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C97A7BC-1897-114F-3848-FC246F9D45A3}"/>
                </a:ext>
              </a:extLst>
            </p:cNvPr>
            <p:cNvSpPr txBox="1"/>
            <p:nvPr/>
          </p:nvSpPr>
          <p:spPr>
            <a:xfrm>
              <a:off x="322997" y="7910667"/>
              <a:ext cx="2784753" cy="20313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sz="1800" dirty="0">
                  <a:solidFill>
                    <a:schemeClr val="bg1"/>
                  </a:solidFill>
                </a:rPr>
                <a:t>A chatbot that provides suggestions of medical treatment and diagnosis process upon the input details provided by the user of symptoms and reports.</a:t>
              </a:r>
            </a:p>
            <a:p>
              <a:endParaRPr lang="en-IN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EB256A8-DAB4-D333-206C-5DCEE3A1AF31}"/>
              </a:ext>
            </a:extLst>
          </p:cNvPr>
          <p:cNvSpPr txBox="1"/>
          <p:nvPr/>
        </p:nvSpPr>
        <p:spPr>
          <a:xfrm>
            <a:off x="7971561" y="6858000"/>
            <a:ext cx="4724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Algerian" panose="04020705040A02060702" pitchFamily="82" charset="0"/>
              </a:rPr>
              <a:t>Any questions?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4B1286-7799-6EA0-E70E-87DC04C27AEB}"/>
              </a:ext>
            </a:extLst>
          </p:cNvPr>
          <p:cNvSpPr txBox="1"/>
          <p:nvPr/>
        </p:nvSpPr>
        <p:spPr>
          <a:xfrm>
            <a:off x="3819398" y="2875002"/>
            <a:ext cx="53660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>
                <a:solidFill>
                  <a:schemeClr val="bg1"/>
                </a:solidFill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28860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37066709" y="6528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-31019794" y="6528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-12426721" y="7290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-24401028" y="6528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-18285789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-6004540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8667" t="-9000" r="-8667" b="3000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-8678809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1878668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</a:t>
            </a:r>
            <a:r>
              <a:rPr lang="en-IN" sz="2000" dirty="0" err="1">
                <a:solidFill>
                  <a:schemeClr val="bg1"/>
                </a:solidFill>
                <a:latin typeface="+mj-lt"/>
              </a:rPr>
              <a:t>DenseNet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-12698682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283296" y="-4756759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42D1285-C57D-9432-63CC-DD06AF3E535A}"/>
              </a:ext>
            </a:extLst>
          </p:cNvPr>
          <p:cNvGrpSpPr/>
          <p:nvPr/>
        </p:nvGrpSpPr>
        <p:grpSpPr>
          <a:xfrm>
            <a:off x="139378" y="-5427319"/>
            <a:ext cx="5956622" cy="4462760"/>
            <a:chOff x="139378" y="7039001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139378" y="7039001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C97A7BC-1897-114F-3848-FC246F9D45A3}"/>
                </a:ext>
              </a:extLst>
            </p:cNvPr>
            <p:cNvSpPr txBox="1"/>
            <p:nvPr/>
          </p:nvSpPr>
          <p:spPr>
            <a:xfrm>
              <a:off x="322997" y="7910667"/>
              <a:ext cx="2784753" cy="20313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sz="1800" dirty="0">
                  <a:solidFill>
                    <a:schemeClr val="bg1"/>
                  </a:solidFill>
                </a:rPr>
                <a:t>A chatbot that provides suggestions of medical treatment and diagnosis process upon the input details provided by the user of symptoms and reports.</a:t>
              </a:r>
            </a:p>
            <a:p>
              <a:endParaRPr lang="en-IN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EB256A8-DAB4-D333-206C-5DCEE3A1AF31}"/>
              </a:ext>
            </a:extLst>
          </p:cNvPr>
          <p:cNvSpPr txBox="1"/>
          <p:nvPr/>
        </p:nvSpPr>
        <p:spPr>
          <a:xfrm>
            <a:off x="8009605" y="6129000"/>
            <a:ext cx="4724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Algerian" panose="04020705040A02060702" pitchFamily="82" charset="0"/>
              </a:rPr>
              <a:t>Any questions?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4B1286-7799-6EA0-E70E-87DC04C27AEB}"/>
              </a:ext>
            </a:extLst>
          </p:cNvPr>
          <p:cNvSpPr txBox="1"/>
          <p:nvPr/>
        </p:nvSpPr>
        <p:spPr>
          <a:xfrm>
            <a:off x="3819398" y="2875002"/>
            <a:ext cx="53660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>
                <a:solidFill>
                  <a:schemeClr val="bg1"/>
                </a:solidFill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757845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7C6207-A938-44F3-C7C8-CAD8551A9287}"/>
              </a:ext>
            </a:extLst>
          </p:cNvPr>
          <p:cNvSpPr/>
          <p:nvPr/>
        </p:nvSpPr>
        <p:spPr>
          <a:xfrm>
            <a:off x="0" y="-60684"/>
            <a:ext cx="12192000" cy="6918684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253AB9-493E-F6D9-2ACD-865FA14E2448}"/>
              </a:ext>
            </a:extLst>
          </p:cNvPr>
          <p:cNvSpPr/>
          <p:nvPr/>
        </p:nvSpPr>
        <p:spPr>
          <a:xfrm>
            <a:off x="15240" y="2823240"/>
            <a:ext cx="12192000" cy="405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7C56775-4EE3-280F-18C2-BDF6ECC00FC2}"/>
              </a:ext>
            </a:extLst>
          </p:cNvPr>
          <p:cNvGrpSpPr/>
          <p:nvPr/>
        </p:nvGrpSpPr>
        <p:grpSpPr>
          <a:xfrm>
            <a:off x="75945" y="1810852"/>
            <a:ext cx="12031335" cy="2171400"/>
            <a:chOff x="89025" y="1716600"/>
            <a:chExt cx="12031335" cy="217140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5ABB0DF-2521-1F90-828D-4A3D3CF9183C}"/>
                </a:ext>
              </a:extLst>
            </p:cNvPr>
            <p:cNvGrpSpPr/>
            <p:nvPr/>
          </p:nvGrpSpPr>
          <p:grpSpPr>
            <a:xfrm>
              <a:off x="9960360" y="1716600"/>
              <a:ext cx="2160000" cy="2160000"/>
              <a:chOff x="9960360" y="1716600"/>
              <a:chExt cx="2160000" cy="2160000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68AE3EC5-49E7-73F3-5B91-CCE496060DC5}"/>
                  </a:ext>
                </a:extLst>
              </p:cNvPr>
              <p:cNvSpPr/>
              <p:nvPr/>
            </p:nvSpPr>
            <p:spPr>
              <a:xfrm>
                <a:off x="9960360" y="17166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BF857D2A-FBBD-386F-C54C-717DD584FB4F}"/>
                  </a:ext>
                </a:extLst>
              </p:cNvPr>
              <p:cNvSpPr/>
              <p:nvPr/>
            </p:nvSpPr>
            <p:spPr>
              <a:xfrm>
                <a:off x="10050360" y="1806600"/>
                <a:ext cx="1980000" cy="1980000"/>
              </a:xfrm>
              <a:prstGeom prst="ellipse">
                <a:avLst/>
              </a:prstGeom>
              <a:blipFill>
                <a:blip r:embed="rId3"/>
                <a:stretch>
                  <a:fillRect l="-30909" t="-2727" r="-1819" b="-31817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A948879E-C26C-A5E5-0E28-97A1716D4919}"/>
                </a:ext>
              </a:extLst>
            </p:cNvPr>
            <p:cNvGrpSpPr/>
            <p:nvPr/>
          </p:nvGrpSpPr>
          <p:grpSpPr>
            <a:xfrm>
              <a:off x="7488180" y="1728000"/>
              <a:ext cx="2160000" cy="2160000"/>
              <a:chOff x="7488180" y="1728000"/>
              <a:chExt cx="2160000" cy="2160000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61C0F27-323E-12E1-D275-00905DE2531E}"/>
                  </a:ext>
                </a:extLst>
              </p:cNvPr>
              <p:cNvSpPr/>
              <p:nvPr/>
            </p:nvSpPr>
            <p:spPr>
              <a:xfrm>
                <a:off x="7488180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E0F8203-14ED-7EF1-CC24-413680B504B5}"/>
                  </a:ext>
                </a:extLst>
              </p:cNvPr>
              <p:cNvSpPr/>
              <p:nvPr/>
            </p:nvSpPr>
            <p:spPr>
              <a:xfrm>
                <a:off x="7578180" y="1818000"/>
                <a:ext cx="1980000" cy="1980000"/>
              </a:xfrm>
              <a:prstGeom prst="ellipse">
                <a:avLst/>
              </a:prstGeom>
              <a:blipFill>
                <a:blip r:embed="rId4"/>
                <a:stretch>
                  <a:fillRect t="-3636" b="-3636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F83CC04-3257-0FAA-9020-B527452FC99F}"/>
                </a:ext>
              </a:extLst>
            </p:cNvPr>
            <p:cNvGrpSpPr/>
            <p:nvPr/>
          </p:nvGrpSpPr>
          <p:grpSpPr>
            <a:xfrm>
              <a:off x="5016000" y="1728000"/>
              <a:ext cx="2160000" cy="2160000"/>
              <a:chOff x="5016000" y="1728000"/>
              <a:chExt cx="2160000" cy="2160000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F2A1A094-77AE-00E3-0A39-8C989386EEDD}"/>
                  </a:ext>
                </a:extLst>
              </p:cNvPr>
              <p:cNvSpPr/>
              <p:nvPr/>
            </p:nvSpPr>
            <p:spPr>
              <a:xfrm>
                <a:off x="5016000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ADF2896-69ED-B75C-E2CA-F0AC27B39B41}"/>
                  </a:ext>
                </a:extLst>
              </p:cNvPr>
              <p:cNvSpPr/>
              <p:nvPr/>
            </p:nvSpPr>
            <p:spPr>
              <a:xfrm>
                <a:off x="5102340" y="1818000"/>
                <a:ext cx="1980000" cy="1980000"/>
              </a:xfrm>
              <a:prstGeom prst="ellipse">
                <a:avLst/>
              </a:prstGeom>
              <a:blipFill>
                <a:blip r:embed="rId5"/>
                <a:stretch>
                  <a:fillRect l="-6364" r="-6364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E9262C7-F772-CB3A-8CB4-0BC096BE6C56}"/>
                </a:ext>
              </a:extLst>
            </p:cNvPr>
            <p:cNvGrpSpPr/>
            <p:nvPr/>
          </p:nvGrpSpPr>
          <p:grpSpPr>
            <a:xfrm>
              <a:off x="2475840" y="1728000"/>
              <a:ext cx="2160000" cy="2160000"/>
              <a:chOff x="2475840" y="1728000"/>
              <a:chExt cx="2160000" cy="2160000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DF3C173-447C-F121-4938-966CA967E836}"/>
                  </a:ext>
                </a:extLst>
              </p:cNvPr>
              <p:cNvSpPr/>
              <p:nvPr/>
            </p:nvSpPr>
            <p:spPr>
              <a:xfrm>
                <a:off x="2475840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ADF720E1-5B4E-4405-9FB0-F8E8D48B9761}"/>
                  </a:ext>
                </a:extLst>
              </p:cNvPr>
              <p:cNvSpPr/>
              <p:nvPr/>
            </p:nvSpPr>
            <p:spPr>
              <a:xfrm>
                <a:off x="2565840" y="1818000"/>
                <a:ext cx="1980000" cy="1980000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7B0CD9-C9D7-5F3D-582C-67828F409163}"/>
                </a:ext>
              </a:extLst>
            </p:cNvPr>
            <p:cNvGrpSpPr/>
            <p:nvPr/>
          </p:nvGrpSpPr>
          <p:grpSpPr>
            <a:xfrm>
              <a:off x="89025" y="1728000"/>
              <a:ext cx="2160000" cy="2160000"/>
              <a:chOff x="89025" y="1728000"/>
              <a:chExt cx="2160000" cy="2160000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18A91CC1-7F92-0E50-0E58-64633D0C1EE6}"/>
                  </a:ext>
                </a:extLst>
              </p:cNvPr>
              <p:cNvSpPr/>
              <p:nvPr/>
            </p:nvSpPr>
            <p:spPr>
              <a:xfrm>
                <a:off x="89025" y="1728000"/>
                <a:ext cx="2160000" cy="216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7539A30-7767-0986-93D4-815D02A57EC3}"/>
                  </a:ext>
                </a:extLst>
              </p:cNvPr>
              <p:cNvSpPr/>
              <p:nvPr/>
            </p:nvSpPr>
            <p:spPr>
              <a:xfrm>
                <a:off x="185483" y="1818000"/>
                <a:ext cx="1980000" cy="1980000"/>
              </a:xfrm>
              <a:prstGeom prst="ellipse">
                <a:avLst/>
              </a:prstGeom>
              <a:blipFill>
                <a:blip r:embed="rId7"/>
                <a:stretch>
                  <a:fillRect l="-39091" t="-49091" r="-24545" b="-49091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AA93F29-59A6-9F92-2F32-4B9EEB18139F}"/>
              </a:ext>
            </a:extLst>
          </p:cNvPr>
          <p:cNvGrpSpPr/>
          <p:nvPr/>
        </p:nvGrpSpPr>
        <p:grpSpPr>
          <a:xfrm>
            <a:off x="144922" y="3933720"/>
            <a:ext cx="11925315" cy="1754326"/>
            <a:chOff x="89025" y="4008120"/>
            <a:chExt cx="11925315" cy="175432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A126657-66C1-22DE-8584-0EDB43F723C3}"/>
                </a:ext>
              </a:extLst>
            </p:cNvPr>
            <p:cNvSpPr txBox="1"/>
            <p:nvPr/>
          </p:nvSpPr>
          <p:spPr>
            <a:xfrm>
              <a:off x="89025" y="4008120"/>
              <a:ext cx="2160000" cy="16312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Mayank Patidar</a:t>
              </a:r>
            </a:p>
            <a:p>
              <a:endParaRPr lang="en-US" sz="20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2000" dirty="0">
                  <a:latin typeface="Amasis MT Pro" panose="02040504050005020304" pitchFamily="18" charset="0"/>
                </a:rPr>
                <a:t>Artificial Intelligence </a:t>
              </a:r>
            </a:p>
            <a:p>
              <a:pPr algn="ctr"/>
              <a:r>
                <a:rPr lang="en-US" sz="2000" dirty="0">
                  <a:latin typeface="Amasis MT Pro" panose="02040504050005020304" pitchFamily="18" charset="0"/>
                </a:rPr>
                <a:t>Team</a:t>
              </a:r>
              <a:endParaRPr lang="en-IN" sz="2000" dirty="0">
                <a:latin typeface="Amasis MT Pro" panose="02040504050005020304" pitchFamily="18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B97B65D-443A-6A97-E8A1-EBDBB67AAD6E}"/>
                </a:ext>
              </a:extLst>
            </p:cNvPr>
            <p:cNvSpPr txBox="1"/>
            <p:nvPr/>
          </p:nvSpPr>
          <p:spPr>
            <a:xfrm>
              <a:off x="5012340" y="4008120"/>
              <a:ext cx="2160000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Archit Agrawal</a:t>
              </a: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Frontend-Backend</a:t>
              </a:r>
            </a:p>
            <a:p>
              <a:pPr algn="ctr"/>
              <a:r>
                <a:rPr lang="en-US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5C83ED0-7557-CA2C-E8DB-4349DC6AD1D0}"/>
                </a:ext>
              </a:extLst>
            </p:cNvPr>
            <p:cNvSpPr txBox="1"/>
            <p:nvPr/>
          </p:nvSpPr>
          <p:spPr>
            <a:xfrm>
              <a:off x="7520340" y="4008120"/>
              <a:ext cx="2160000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Gyaneshwar Shinde</a:t>
              </a: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Designing-backend</a:t>
              </a:r>
            </a:p>
            <a:p>
              <a:pPr algn="ctr"/>
              <a:r>
                <a:rPr lang="en-US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BEF397B-E60F-73B8-7126-36C3894B6F40}"/>
                </a:ext>
              </a:extLst>
            </p:cNvPr>
            <p:cNvSpPr txBox="1"/>
            <p:nvPr/>
          </p:nvSpPr>
          <p:spPr>
            <a:xfrm>
              <a:off x="2492835" y="4008120"/>
              <a:ext cx="2160000" cy="17543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Aditya Gupta</a:t>
              </a: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Artificial Intelligence </a:t>
              </a: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F658677-38C2-BDB8-F0F4-E38735244C59}"/>
                </a:ext>
              </a:extLst>
            </p:cNvPr>
            <p:cNvSpPr txBox="1"/>
            <p:nvPr/>
          </p:nvSpPr>
          <p:spPr>
            <a:xfrm>
              <a:off x="9854340" y="4008120"/>
              <a:ext cx="2160000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 err="1">
                  <a:solidFill>
                    <a:srgbClr val="FF0000"/>
                  </a:solidFill>
                  <a:latin typeface="Amasis MT Pro" panose="02040504050005020304" pitchFamily="18" charset="0"/>
                </a:rPr>
                <a:t>Kshitij</a:t>
              </a:r>
              <a:r>
                <a:rPr lang="en-US" sz="1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 </a:t>
              </a:r>
              <a:r>
                <a:rPr lang="en-US" sz="1800" dirty="0" err="1">
                  <a:solidFill>
                    <a:srgbClr val="FF0000"/>
                  </a:solidFill>
                  <a:latin typeface="Amasis MT Pro" panose="02040504050005020304" pitchFamily="18" charset="0"/>
                </a:rPr>
                <a:t>Ghelot</a:t>
              </a:r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endParaRPr lang="en-US" sz="1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Chatbot-Frontend</a:t>
              </a:r>
            </a:p>
            <a:p>
              <a:pPr algn="ctr"/>
              <a:r>
                <a:rPr lang="en-US" sz="1800" dirty="0">
                  <a:latin typeface="Amasis MT Pro" panose="02040504050005020304" pitchFamily="18" charset="0"/>
                </a:rPr>
                <a:t>Team</a:t>
              </a:r>
              <a:endParaRPr lang="en-IN" sz="1800" dirty="0">
                <a:latin typeface="Amasis MT Pro" panose="02040504050005020304" pitchFamily="18" charset="0"/>
              </a:endParaRPr>
            </a:p>
            <a:p>
              <a:endParaRPr lang="en-IN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A37E355-5D69-3D78-DD47-F5173106FEA0}"/>
              </a:ext>
            </a:extLst>
          </p:cNvPr>
          <p:cNvSpPr txBox="1"/>
          <p:nvPr/>
        </p:nvSpPr>
        <p:spPr>
          <a:xfrm>
            <a:off x="171292" y="0"/>
            <a:ext cx="2377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Amasis MT Pro" panose="020F0502020204030204" pitchFamily="18" charset="0"/>
              </a:rPr>
              <a:t>TB Vision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942652-1BC2-C9B2-5DF3-6CDC1A88700B}"/>
              </a:ext>
            </a:extLst>
          </p:cNvPr>
          <p:cNvSpPr txBox="1"/>
          <p:nvPr/>
        </p:nvSpPr>
        <p:spPr>
          <a:xfrm>
            <a:off x="9709015" y="138"/>
            <a:ext cx="2562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Amasis MT Pro" panose="02040504050005020304" pitchFamily="18" charset="0"/>
              </a:rPr>
              <a:t>By:-AI </a:t>
            </a:r>
            <a:r>
              <a:rPr lang="en-IN" sz="2800" dirty="0" err="1">
                <a:solidFill>
                  <a:schemeClr val="bg1"/>
                </a:solidFill>
                <a:latin typeface="Amasis MT Pro" panose="02040504050005020304" pitchFamily="18" charset="0"/>
              </a:rPr>
              <a:t>Vengers</a:t>
            </a:r>
            <a:endParaRPr lang="en-IN" sz="2800" dirty="0">
              <a:solidFill>
                <a:schemeClr val="bg1"/>
              </a:solidFill>
              <a:latin typeface="Amasis MT Pro" panose="020405040500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D35E5BE-B5F2-16AD-DE96-D8D815F582F9}"/>
              </a:ext>
            </a:extLst>
          </p:cNvPr>
          <p:cNvGrpSpPr/>
          <p:nvPr/>
        </p:nvGrpSpPr>
        <p:grpSpPr>
          <a:xfrm>
            <a:off x="2165483" y="540246"/>
            <a:ext cx="7852260" cy="1754326"/>
            <a:chOff x="3303420" y="523220"/>
            <a:chExt cx="5577840" cy="175432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8362366-9051-3CE0-E761-9C6809F3B167}"/>
                </a:ext>
              </a:extLst>
            </p:cNvPr>
            <p:cNvSpPr txBox="1"/>
            <p:nvPr/>
          </p:nvSpPr>
          <p:spPr>
            <a:xfrm>
              <a:off x="3303420" y="523220"/>
              <a:ext cx="55778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5400" dirty="0">
                  <a:solidFill>
                    <a:srgbClr val="62ECFA"/>
                  </a:solidFill>
                  <a:latin typeface="Amasis MT Pro" panose="02040504050005020304" pitchFamily="18" charset="0"/>
                </a:rPr>
                <a:t>TEAM INTRODUCTION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461E542-17C5-B0AB-D7CD-BD9A2D114AC8}"/>
                </a:ext>
              </a:extLst>
            </p:cNvPr>
            <p:cNvCxnSpPr>
              <a:cxnSpLocks/>
            </p:cNvCxnSpPr>
            <p:nvPr/>
          </p:nvCxnSpPr>
          <p:spPr>
            <a:xfrm>
              <a:off x="3555840" y="1445300"/>
              <a:ext cx="4902360" cy="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3787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265040" y="7290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6227758" y="7290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24672534" y="6528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12753194" y="7290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18714388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30636776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35001" t="-22666" r="-1667" b="-10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23278315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7754400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775440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DenseNet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15689938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15526800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313527" y="27383520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-13271" y="23299200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11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170348" y="24170866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5764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744000" y="-79232"/>
            <a:ext cx="6840000" cy="684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12370654" y="7290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30815430" y="6528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18896090" y="7290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24857284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36779672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35001" t="-22666" r="-1667" b="-10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23278315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509543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775440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DenseNet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15689938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15526800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313527" y="27383520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-13271" y="23299200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11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170348" y="24170866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1369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744000" y="-79232"/>
            <a:ext cx="6840000" cy="684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12370654" y="7290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30815430" y="6528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18896090" y="7290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24857284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36779672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35001" t="-22666" r="-1667" b="-10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23278315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5961599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775440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DenseNet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15689938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28879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313527" y="27383520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-13271" y="23299200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11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170348" y="24170866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0532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170348" y="7290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6497760" y="7290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24953890" y="6528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13034550" y="7290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18995744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30918132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35001" t="-22666" r="-1667" b="-10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23278315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7754400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DenseNet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15689938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313527" y="27383520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-13271" y="23299200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11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170348" y="24170866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0325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-6300794" y="7290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5816900" y="-28784"/>
            <a:ext cx="6840000" cy="684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24953890" y="6528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13034550" y="7290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18995744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30918132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35001" t="-22666" r="-1667" b="-10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23278315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110948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DenseNet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15689938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313527" y="27383520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-13271" y="23299200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11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170348" y="24170866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9719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dark blue background with a light&#10;&#10;Description automatically generated">
            <a:extLst>
              <a:ext uri="{FF2B5EF4-FFF2-40B4-BE49-F238E27FC236}">
                <a16:creationId xmlns:a16="http://schemas.microsoft.com/office/drawing/2014/main" id="{53B52C02-D93D-5890-41B8-84FDBC31A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587F60-E503-B1BA-503E-53AD1B2170B1}"/>
              </a:ext>
            </a:extLst>
          </p:cNvPr>
          <p:cNvSpPr/>
          <p:nvPr/>
        </p:nvSpPr>
        <p:spPr>
          <a:xfrm>
            <a:off x="428253" y="729000"/>
            <a:ext cx="5400000" cy="540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23A461-6C3B-BAC1-85BD-87B76D8DB0FB}"/>
              </a:ext>
            </a:extLst>
          </p:cNvPr>
          <p:cNvSpPr/>
          <p:nvPr/>
        </p:nvSpPr>
        <p:spPr>
          <a:xfrm>
            <a:off x="6607873" y="652800"/>
            <a:ext cx="5400000" cy="5400000"/>
          </a:xfrm>
          <a:prstGeom prst="ellipse">
            <a:avLst/>
          </a:prstGeom>
          <a:blipFill>
            <a:blip r:embed="rId4"/>
            <a:stretch>
              <a:fillRect l="-5000" t="-2666" r="-5000" b="-2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54EF1-1A57-AE2C-4271-0D0F583561F2}"/>
              </a:ext>
            </a:extLst>
          </p:cNvPr>
          <p:cNvSpPr/>
          <p:nvPr/>
        </p:nvSpPr>
        <p:spPr>
          <a:xfrm>
            <a:off x="24953890" y="652800"/>
            <a:ext cx="5400000" cy="540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blipFill>
                <a:blip r:embed="rId6"/>
                <a:stretch>
                  <a:fillRect/>
                </a:stretch>
              </a:blip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691168-726E-B031-2763-CBBE955B58C0}"/>
              </a:ext>
            </a:extLst>
          </p:cNvPr>
          <p:cNvSpPr/>
          <p:nvPr/>
        </p:nvSpPr>
        <p:spPr>
          <a:xfrm>
            <a:off x="13034550" y="729000"/>
            <a:ext cx="5400000" cy="540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B824D65-C4CB-4008-AF9F-5429B61796EC}"/>
              </a:ext>
            </a:extLst>
          </p:cNvPr>
          <p:cNvSpPr/>
          <p:nvPr/>
        </p:nvSpPr>
        <p:spPr>
          <a:xfrm>
            <a:off x="18995744" y="729000"/>
            <a:ext cx="5400000" cy="5400000"/>
          </a:xfrm>
          <a:prstGeom prst="ellipse">
            <a:avLst/>
          </a:prstGeom>
          <a:blipFill>
            <a:blip r:embed="rId8"/>
            <a:stretch>
              <a:fillRect l="-20000" t="-2333" r="-20000" b="-233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133378-6AD5-CD63-FD60-5B6AFED1F859}"/>
              </a:ext>
            </a:extLst>
          </p:cNvPr>
          <p:cNvSpPr/>
          <p:nvPr/>
        </p:nvSpPr>
        <p:spPr>
          <a:xfrm>
            <a:off x="30918132" y="652800"/>
            <a:ext cx="5400000" cy="5400000"/>
          </a:xfrm>
          <a:prstGeom prst="ellipse">
            <a:avLst/>
          </a:prstGeom>
          <a:blipFill>
            <a:blip r:embed="rId9"/>
            <a:stretch>
              <a:fillRect l="-35001" t="-22666" r="-1667" b="-1066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B1080-D142-F17E-3C41-26087F8271FC}"/>
              </a:ext>
            </a:extLst>
          </p:cNvPr>
          <p:cNvSpPr txBox="1"/>
          <p:nvPr/>
        </p:nvSpPr>
        <p:spPr>
          <a:xfrm>
            <a:off x="6258589" y="23278315"/>
            <a:ext cx="5956622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+mj-lt"/>
              </a:rPr>
              <a:t>TECH STACK</a:t>
            </a:r>
            <a:endParaRPr lang="en-IN" dirty="0">
              <a:solidFill>
                <a:schemeClr val="bg1"/>
              </a:solidFill>
              <a:latin typeface="+mj-lt"/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DL MODEL:- DenseNet from CNN using framework </a:t>
            </a:r>
            <a:r>
              <a:rPr lang="en-IN" dirty="0" err="1">
                <a:solidFill>
                  <a:schemeClr val="bg1"/>
                </a:solidFill>
              </a:rPr>
              <a:t>PyTorch</a:t>
            </a:r>
            <a:r>
              <a:rPr lang="en-IN" dirty="0">
                <a:solidFill>
                  <a:schemeClr val="bg1"/>
                </a:solidFill>
              </a:rPr>
              <a:t>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Datasets from Kaggle.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Website:-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Frontend: HTML, CSS, JS, Bootstrap.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Backend: 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Chatbot:- Rasa and Python Framework.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AD4EFC-DBAB-646A-CAC2-3C5E6D0B5B6D}"/>
              </a:ext>
            </a:extLst>
          </p:cNvPr>
          <p:cNvSpPr txBox="1"/>
          <p:nvPr/>
        </p:nvSpPr>
        <p:spPr>
          <a:xfrm>
            <a:off x="6236140" y="-20169987"/>
            <a:ext cx="5956622" cy="56938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PROBLEM STATEMENT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+mj-lt"/>
            </a:endParaRPr>
          </a:p>
          <a:p>
            <a:endParaRPr lang="en-IN" sz="2400" dirty="0">
              <a:solidFill>
                <a:schemeClr val="bg1"/>
              </a:solidFill>
              <a:latin typeface="+mj-lt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Tuberculosis (TB) is a highly contagious and life-threatening infectious disease caused by the bacteria Mycobacterium tuberculosis</a:t>
            </a:r>
            <a:r>
              <a:rPr lang="en-IN" sz="2400" dirty="0">
                <a:solidFill>
                  <a:schemeClr val="bg1"/>
                </a:solidFill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It primarily affects the lungs but can also target other organs in the body.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One of the critical challenges in combating TB is the timely and accurate detection of the disease.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TB remains a significant global health concern, with millions of new cases and deaths reported each year.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E54E22-EDE6-5D21-B284-A2DB61F3C38A}"/>
              </a:ext>
            </a:extLst>
          </p:cNvPr>
          <p:cNvSpPr txBox="1"/>
          <p:nvPr/>
        </p:nvSpPr>
        <p:spPr>
          <a:xfrm>
            <a:off x="0" y="-6757212"/>
            <a:ext cx="5956622" cy="66787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+mj-lt"/>
              </a:rPr>
              <a:t>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Utilizing deep learning techniques, specifically DenseNet from convolutional neural networks (CNNs), for TB detection using chest X-ray or CT scan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Collecting diverse dataset of TB-positive and TB-negative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Preprocess the images by standardizing format, resizing, and normalizing.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Testing the model on an independent dataset for unbiased evaluation.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+mj-lt"/>
              </a:rPr>
              <a:t>Continuously improving the model based on real-world performance and feedback.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bg1"/>
              </a:solidFill>
              <a:latin typeface="+mj-lt"/>
            </a:endParaRPr>
          </a:p>
          <a:p>
            <a:r>
              <a:rPr lang="en-IN" sz="2000" dirty="0">
                <a:solidFill>
                  <a:schemeClr val="bg1"/>
                </a:solidFill>
                <a:latin typeface="+mj-lt"/>
              </a:rPr>
              <a:t>Important considerations include dataset quality, collaboration with medical professionals.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C1A9B-B1D9-AE58-FD9D-E02B84BD521D}"/>
              </a:ext>
            </a:extLst>
          </p:cNvPr>
          <p:cNvSpPr txBox="1"/>
          <p:nvPr/>
        </p:nvSpPr>
        <p:spPr>
          <a:xfrm>
            <a:off x="-23210" y="15689938"/>
            <a:ext cx="5956622" cy="75405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PRODUCT USP  </a:t>
            </a:r>
          </a:p>
          <a:p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Our solution leverages deep learning techniques, By analysing chest X-ray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model can accurately identify TB-related abnormalities, enabling early detection and timely intervention.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Key Features:-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High Accuracy: Our DL model has been trained on a diverse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Fast and Efficient: Our solution provides rapid results with nearly 98%accuracy, allowing for timely treatment initiation and reducing the risk of disease progression and transmission.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Non-Invasive and Cost-Effective: By analysing existing chest imaging data, our solution eliminates the need for invasive procedures or additional diagnostic tests, making it a cost-effective option for TB screening.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User-Friendly Interface.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Continuous Improvement.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A65D4-CC9A-A7AD-E04B-56DDA58A4344}"/>
              </a:ext>
            </a:extLst>
          </p:cNvPr>
          <p:cNvGrpSpPr/>
          <p:nvPr/>
        </p:nvGrpSpPr>
        <p:grpSpPr>
          <a:xfrm>
            <a:off x="6258589" y="-15047013"/>
            <a:ext cx="5956622" cy="6876000"/>
            <a:chOff x="6258589" y="15526800"/>
            <a:chExt cx="5956622" cy="68760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7AA606-FFCD-54DE-4FC2-AFB21F270437}"/>
                </a:ext>
              </a:extLst>
            </p:cNvPr>
            <p:cNvSpPr txBox="1"/>
            <p:nvPr/>
          </p:nvSpPr>
          <p:spPr>
            <a:xfrm>
              <a:off x="6258589" y="15526800"/>
              <a:ext cx="5956622" cy="6876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graphicFrame>
          <p:nvGraphicFramePr>
            <p:cNvPr id="24" name="Chart 23">
              <a:extLst>
                <a:ext uri="{FF2B5EF4-FFF2-40B4-BE49-F238E27FC236}">
                  <a16:creationId xmlns:a16="http://schemas.microsoft.com/office/drawing/2014/main" id="{1B45EB65-63F8-F819-E292-510C9664E477}"/>
                </a:ext>
              </a:extLst>
            </p:cNvPr>
            <p:cNvGraphicFramePr/>
            <p:nvPr/>
          </p:nvGraphicFramePr>
          <p:xfrm>
            <a:off x="6313527" y="15963678"/>
            <a:ext cx="5694346" cy="45922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CE737A-2C0A-A32A-2279-989540B18F18}"/>
                </a:ext>
              </a:extLst>
            </p:cNvPr>
            <p:cNvSpPr txBox="1"/>
            <p:nvPr/>
          </p:nvSpPr>
          <p:spPr>
            <a:xfrm>
              <a:off x="6502400" y="21066760"/>
              <a:ext cx="513588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solidFill>
                    <a:schemeClr val="bg1"/>
                  </a:solidFill>
                </a:rPr>
                <a:t>The Graph shows the reports submitted in last 5 years (only in India).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9801AE-3D33-8AF3-A4BF-BBB95163DFC9}"/>
              </a:ext>
            </a:extLst>
          </p:cNvPr>
          <p:cNvSpPr txBox="1"/>
          <p:nvPr/>
        </p:nvSpPr>
        <p:spPr>
          <a:xfrm>
            <a:off x="6313527" y="27383520"/>
            <a:ext cx="5956622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+mj-lt"/>
              </a:rPr>
              <a:t>REVENUE MODEL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Free to use in initial phase.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Generating revenue from google Ads and the traffic on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Generate revenue from doctors by assigning them patients.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9EBD6D-40CF-873C-278E-6F54DDECF29B}"/>
              </a:ext>
            </a:extLst>
          </p:cNvPr>
          <p:cNvGrpSpPr/>
          <p:nvPr/>
        </p:nvGrpSpPr>
        <p:grpSpPr>
          <a:xfrm>
            <a:off x="-13271" y="23299200"/>
            <a:ext cx="5956622" cy="4462760"/>
            <a:chOff x="-13271" y="23299200"/>
            <a:chExt cx="5956622" cy="44627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A037ED-4E47-2A74-8B49-4CDF4D5CEF03}"/>
                </a:ext>
              </a:extLst>
            </p:cNvPr>
            <p:cNvSpPr txBox="1"/>
            <p:nvPr/>
          </p:nvSpPr>
          <p:spPr>
            <a:xfrm>
              <a:off x="-13271" y="23299200"/>
              <a:ext cx="5956622" cy="44627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400" dirty="0">
                  <a:solidFill>
                    <a:schemeClr val="bg1"/>
                  </a:solidFill>
                  <a:latin typeface="+mj-lt"/>
                </a:rPr>
                <a:t>EXTRA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endParaRPr lang="en-IN" sz="2000" dirty="0">
                <a:solidFill>
                  <a:schemeClr val="bg1"/>
                </a:solidFill>
              </a:endParaRPr>
            </a:p>
            <a:p>
              <a:r>
                <a:rPr lang="en-IN" sz="2000" dirty="0">
                  <a:solidFill>
                    <a:schemeClr val="bg1"/>
                  </a:solidFill>
                </a:rPr>
                <a:t> </a:t>
              </a:r>
            </a:p>
            <a:p>
              <a:r>
                <a:rPr lang="en-IN" sz="2000" dirty="0">
                  <a:solidFill>
                    <a:schemeClr val="bg1"/>
                  </a:solidFill>
                </a:rPr>
                <a:t>Future Deployments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IN" sz="2000" dirty="0">
                  <a:solidFill>
                    <a:schemeClr val="bg1"/>
                  </a:solidFill>
                </a:rPr>
                <a:t>Detection of Pneumonia, Kidney Stones, Factures, COVID.</a:t>
              </a:r>
            </a:p>
            <a:p>
              <a:endParaRPr lang="en-IN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BA9D3B-E21D-3592-513F-524ECC2ED045}"/>
                </a:ext>
              </a:extLst>
            </p:cNvPr>
            <p:cNvSpPr/>
            <p:nvPr/>
          </p:nvSpPr>
          <p:spPr>
            <a:xfrm>
              <a:off x="3001040" y="23944528"/>
              <a:ext cx="2664000" cy="2484000"/>
            </a:xfrm>
            <a:prstGeom prst="ellipse">
              <a:avLst/>
            </a:prstGeom>
            <a:blipFill>
              <a:blip r:embed="rId11"/>
              <a:stretch>
                <a:fillRect l="-7723" t="726" r="-5793" b="-72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C97A7BC-1897-114F-3848-FC246F9D45A3}"/>
              </a:ext>
            </a:extLst>
          </p:cNvPr>
          <p:cNvSpPr txBox="1"/>
          <p:nvPr/>
        </p:nvSpPr>
        <p:spPr>
          <a:xfrm>
            <a:off x="170348" y="24170866"/>
            <a:ext cx="2784753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</a:rPr>
              <a:t>A chatbot that provides suggestions of medical treatment and diagnosis process upon the input details provided by the user of symptoms and reports.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82176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7143</Words>
  <Application>Microsoft Office PowerPoint</Application>
  <PresentationFormat>Widescreen</PresentationFormat>
  <Paragraphs>1209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Algerian</vt:lpstr>
      <vt:lpstr>Amasis MT Pro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gyaneshwar shinde</dc:creator>
  <cp:lastModifiedBy>gyaneshwar shinde</cp:lastModifiedBy>
  <cp:revision>10</cp:revision>
  <dcterms:created xsi:type="dcterms:W3CDTF">2023-07-15T13:44:34Z</dcterms:created>
  <dcterms:modified xsi:type="dcterms:W3CDTF">2023-07-16T10:18:46Z</dcterms:modified>
</cp:coreProperties>
</file>

<file path=docProps/thumbnail.jpeg>
</file>